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37" d="100"/>
          <a:sy n="37" d="100"/>
        </p:scale>
        <p:origin x="66" y="-4452"/>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12/28/2017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12/28/2017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7682" y="21977009"/>
            <a:ext cx="17447882" cy="10775473"/>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504795"/>
            <a:ext cx="19670912" cy="6875552"/>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0" y="14413561"/>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44315" y="4808012"/>
            <a:ext cx="19086307" cy="7887639"/>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975051"/>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1816" y="23116377"/>
            <a:ext cx="4124938" cy="424836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16117" y="27752020"/>
            <a:ext cx="4230953" cy="4230953"/>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622265"/>
            <a:ext cx="6213474" cy="3932336"/>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612303"/>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05505" y="27794731"/>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05505" y="23116377"/>
            <a:ext cx="6762135" cy="4208397"/>
          </a:xfrm>
          <a:prstGeom prst="rect">
            <a:avLst/>
          </a:prstGeom>
        </p:spPr>
      </p:pic>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319" y="18622265"/>
            <a:ext cx="6213474" cy="3927499"/>
          </a:xfrm>
          <a:prstGeom prst="rect">
            <a:avLst/>
          </a:prstGeom>
        </p:spPr>
      </p:pic>
      <p:sp>
        <p:nvSpPr>
          <p:cNvPr id="31" name="Rectangle 30"/>
          <p:cNvSpPr/>
          <p:nvPr/>
        </p:nvSpPr>
        <p:spPr>
          <a:xfrm>
            <a:off x="499722" y="25482403"/>
            <a:ext cx="19636054" cy="72975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lux_w50_both.pdf"/>
          <p:cNvPicPr>
            <a:picLocks noChangeAspect="1"/>
          </p:cNvPicPr>
          <p:nvPr/>
        </p:nvPicPr>
        <p:blipFill rotWithShape="1">
          <a:blip r:embed="rId14">
            <a:extLst>
              <a:ext uri="{28A0092B-C50C-407E-A947-70E740481C1C}">
                <a14:useLocalDpi xmlns:a14="http://schemas.microsoft.com/office/drawing/2010/main" val="0"/>
              </a:ext>
            </a:extLst>
          </a:blip>
          <a:srcRect r="3029"/>
          <a:stretch/>
        </p:blipFill>
        <p:spPr>
          <a:xfrm>
            <a:off x="12450800" y="25632373"/>
            <a:ext cx="7538732" cy="5182840"/>
          </a:xfrm>
          <a:prstGeom prst="rect">
            <a:avLst/>
          </a:prstGeom>
        </p:spPr>
      </p:pic>
      <p:pic>
        <p:nvPicPr>
          <p:cNvPr id="6" name="Picture 5" descr="HI_mass_dist.pdf"/>
          <p:cNvPicPr>
            <a:picLocks noChangeAspect="1"/>
          </p:cNvPicPr>
          <p:nvPr/>
        </p:nvPicPr>
        <p:blipFill rotWithShape="1">
          <a:blip r:embed="rId15">
            <a:extLst>
              <a:ext uri="{28A0092B-C50C-407E-A947-70E740481C1C}">
                <a14:useLocalDpi xmlns:a14="http://schemas.microsoft.com/office/drawing/2010/main" val="0"/>
              </a:ext>
            </a:extLst>
          </a:blip>
          <a:srcRect r="3029"/>
          <a:stretch/>
        </p:blipFill>
        <p:spPr>
          <a:xfrm>
            <a:off x="4736336" y="25632373"/>
            <a:ext cx="7538735" cy="5182840"/>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8" y="12961434"/>
            <a:ext cx="1962775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174947"/>
            <a:ext cx="19008997" cy="4955203"/>
          </a:xfrm>
          <a:prstGeom prst="rect">
            <a:avLst/>
          </a:prstGeom>
          <a:solidFill>
            <a:srgbClr val="FFFFFF"/>
          </a:solidFill>
        </p:spPr>
        <p:txBody>
          <a:bodyPr wrap="square" rtlCol="0">
            <a:spAutoFit/>
          </a:bodyPr>
          <a:lstStyle/>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id="{185AE125-3418-4ED3-8EE6-15FF090C5C91}"/>
              </a:ext>
            </a:extLst>
          </p:cNvPr>
          <p:cNvSpPr txBox="1"/>
          <p:nvPr/>
        </p:nvSpPr>
        <p:spPr>
          <a:xfrm>
            <a:off x="20958583" y="11501294"/>
            <a:ext cx="16471303" cy="2246769"/>
          </a:xfrm>
          <a:prstGeom prst="rect">
            <a:avLst/>
          </a:prstGeom>
          <a:solidFill>
            <a:schemeClr val="bg1"/>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Figure 6 (Above)</a:t>
            </a:r>
            <a:r>
              <a:rPr lang="en-US" sz="28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800" b="1" dirty="0">
                <a:latin typeface="Times New Roman" panose="02020603050405020304" pitchFamily="18" charset="0"/>
                <a:cs typeface="Times New Roman" panose="02020603050405020304" pitchFamily="18" charset="0"/>
              </a:rPr>
              <a:t>Figure 7 (Below)</a:t>
            </a:r>
            <a:r>
              <a:rPr lang="en-US" sz="28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at ~+5,000 km/s.</a:t>
            </a:r>
          </a:p>
        </p:txBody>
      </p:sp>
      <p:sp>
        <p:nvSpPr>
          <p:cNvPr id="36" name="TextBox 35">
            <a:extLst>
              <a:ext uri="{FF2B5EF4-FFF2-40B4-BE49-F238E27FC236}">
                <a16:creationId xmlns:a16="http://schemas.microsoft.com/office/drawing/2014/main" id="{70CC5963-8200-4A30-9AFA-83583FB97000}"/>
              </a:ext>
            </a:extLst>
          </p:cNvPr>
          <p:cNvSpPr txBox="1"/>
          <p:nvPr/>
        </p:nvSpPr>
        <p:spPr>
          <a:xfrm>
            <a:off x="32300123" y="23116377"/>
            <a:ext cx="5319545" cy="3693319"/>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There seems to be multiple detections in the sample. The peak nearest 7000 km/s could be harmonic beeper interference</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id="{5800FE4B-D077-43FF-B6E4-5C29FEAF34EC}"/>
              </a:ext>
            </a:extLst>
          </p:cNvPr>
          <p:cNvSpPr txBox="1"/>
          <p:nvPr/>
        </p:nvSpPr>
        <p:spPr>
          <a:xfrm>
            <a:off x="32353856" y="27794731"/>
            <a:ext cx="5212080" cy="4708981"/>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This peculiar galaxy has a prominent signal peaking around 5000 km/s, it was difficult to determine whether the RFI required a gaussian or two-peaked fit</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reveals it is not an elliptical galaxy, thus it is more likely to be a two-peaked fit</a:t>
            </a:r>
          </a:p>
        </p:txBody>
      </p:sp>
      <p:sp>
        <p:nvSpPr>
          <p:cNvPr id="38" name="Rectangle 37"/>
          <p:cNvSpPr/>
          <p:nvPr/>
        </p:nvSpPr>
        <p:spPr>
          <a:xfrm>
            <a:off x="8050799" y="13263841"/>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7" name="TextBox 6">
            <a:extLst>
              <a:ext uri="{FF2B5EF4-FFF2-40B4-BE49-F238E27FC236}">
                <a16:creationId xmlns:a16="http://schemas.microsoft.com/office/drawing/2014/main" id="{74BDACCB-D33F-4C3B-8C5B-A3BEE3BFDEF5}"/>
              </a:ext>
            </a:extLst>
          </p:cNvPr>
          <p:cNvSpPr txBox="1"/>
          <p:nvPr/>
        </p:nvSpPr>
        <p:spPr>
          <a:xfrm>
            <a:off x="702476" y="25646916"/>
            <a:ext cx="3909242" cy="5262979"/>
          </a:xfrm>
          <a:prstGeom prst="rect">
            <a:avLst/>
          </a:prstGeom>
          <a:solidFill>
            <a:schemeClr val="bg1"/>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Displayed to the right are graphs comparing specific data of declination strip 35 and the ALFALFA catalog.</a:t>
            </a:r>
          </a:p>
          <a:p>
            <a:r>
              <a:rPr lang="en-US" sz="2800" b="1" dirty="0">
                <a:latin typeface="Times New Roman" panose="02020603050405020304" pitchFamily="18" charset="0"/>
                <a:cs typeface="Times New Roman" panose="02020603050405020304" pitchFamily="18" charset="0"/>
              </a:rPr>
              <a:t>Figure 4 (Left): </a:t>
            </a:r>
            <a:r>
              <a:rPr lang="en-US" sz="2800" dirty="0">
                <a:latin typeface="Times New Roman" panose="02020603050405020304" pitchFamily="18" charset="0"/>
                <a:cs typeface="Times New Roman" panose="02020603050405020304" pitchFamily="18" charset="0"/>
              </a:rPr>
              <a:t>contains the log of the HI mass versus the distance in megaparsecs. As predicted, the APPSS data is generally smaller in the log of the HI mass. </a:t>
            </a:r>
          </a:p>
        </p:txBody>
      </p:sp>
      <p:sp>
        <p:nvSpPr>
          <p:cNvPr id="9" name="TextBox 8">
            <a:extLst>
              <a:ext uri="{FF2B5EF4-FFF2-40B4-BE49-F238E27FC236}">
                <a16:creationId xmlns:a16="http://schemas.microsoft.com/office/drawing/2014/main" id="{02825A76-BEF5-4539-AE33-36B92643E668}"/>
              </a:ext>
            </a:extLst>
          </p:cNvPr>
          <p:cNvSpPr txBox="1"/>
          <p:nvPr/>
        </p:nvSpPr>
        <p:spPr>
          <a:xfrm>
            <a:off x="702476" y="22623603"/>
            <a:ext cx="19275740" cy="2677656"/>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a:t>
            </a:r>
            <a:r>
              <a:rPr lang="en-US" sz="2400" dirty="0">
                <a:latin typeface="Times New Roman" panose="02020603050405020304" pitchFamily="18" charset="0"/>
                <a:cs typeface="Times New Roman" panose="02020603050405020304" pitchFamily="18" charset="0"/>
              </a:rPr>
              <a:t>. consists of loaded source data. A proper measurement can only be made with a baseline to the data.  The area of the spectrum is selected and marked in blue. These areas are noise, not including RFI or sources. A polynomial fit is calculated, giving an RMS for each fit. </a:t>
            </a:r>
            <a:r>
              <a:rPr lang="en-US" sz="2400" b="1" dirty="0">
                <a:latin typeface="Times New Roman" panose="02020603050405020304" pitchFamily="18" charset="0"/>
                <a:cs typeface="Times New Roman" panose="02020603050405020304" pitchFamily="18" charset="0"/>
              </a:rPr>
              <a:t>Figure 2. </a:t>
            </a:r>
            <a:r>
              <a:rPr lang="en-US" sz="2400" dirty="0">
                <a:latin typeface="Times New Roman" panose="02020603050405020304" pitchFamily="18" charset="0"/>
                <a:cs typeface="Times New Roman" panose="02020603050405020304" pitchFamily="18" charset="0"/>
              </a:rPr>
              <a:t>displays the beginning steps of measuring a detection. There are two fit options: gaussian or 2-horned profile. A box is centered on a source and the box can vary in size if necessary. It is important to include the whole source as well as the baseline, but the box should be small enough to show the detailed of a source. </a:t>
            </a:r>
            <a:r>
              <a:rPr lang="en-US" sz="2400" b="1" dirty="0">
                <a:latin typeface="Times New Roman" panose="02020603050405020304" pitchFamily="18" charset="0"/>
                <a:cs typeface="Times New Roman" panose="02020603050405020304" pitchFamily="18" charset="0"/>
              </a:rPr>
              <a:t>Figure 3. </a:t>
            </a:r>
            <a:r>
              <a:rPr lang="en-US" sz="2400" dirty="0">
                <a:latin typeface="Times New Roman" panose="02020603050405020304" pitchFamily="18" charset="0"/>
                <a:cs typeface="Times New Roman" panose="02020603050405020304" pitchFamily="18" charset="0"/>
              </a:rPr>
              <a:t>shows the final fit. Once the fit on both the right and left edge of emission are approved, the code prints the calculated parameters. The information recorded can be saved in </a:t>
            </a:r>
            <a:r>
              <a:rPr lang="en-US" sz="2400" dirty="0" err="1">
                <a:latin typeface="Times New Roman" panose="02020603050405020304" pitchFamily="18" charset="0"/>
                <a:cs typeface="Times New Roman" panose="02020603050405020304" pitchFamily="18" charset="0"/>
              </a:rPr>
              <a:t>idl</a:t>
            </a:r>
            <a:r>
              <a:rPr lang="en-US" sz="2400" dirty="0">
                <a:latin typeface="Times New Roman" panose="02020603050405020304" pitchFamily="18" charset="0"/>
                <a:cs typeface="Times New Roman" panose="02020603050405020304" pitchFamily="18" charset="0"/>
              </a:rPr>
              <a:t>.  </a:t>
            </a:r>
          </a:p>
        </p:txBody>
      </p:sp>
      <p:sp>
        <p:nvSpPr>
          <p:cNvPr id="41" name="Rectangle 40">
            <a:extLst>
              <a:ext uri="{FF2B5EF4-FFF2-40B4-BE49-F238E27FC236}">
                <a16:creationId xmlns:a16="http://schemas.microsoft.com/office/drawing/2014/main" id="{0FC91E8F-CA48-4E2F-927E-99B5B45200A3}"/>
              </a:ext>
            </a:extLst>
          </p:cNvPr>
          <p:cNvSpPr/>
          <p:nvPr/>
        </p:nvSpPr>
        <p:spPr>
          <a:xfrm>
            <a:off x="23693599" y="22045258"/>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Interesting Sources</a:t>
            </a:r>
          </a:p>
          <a:p>
            <a:pPr algn="ctr"/>
            <a:endParaRPr lang="en-US" sz="5400" dirty="0"/>
          </a:p>
        </p:txBody>
      </p:sp>
      <p:sp>
        <p:nvSpPr>
          <p:cNvPr id="20" name="TextBox 19">
            <a:extLst>
              <a:ext uri="{FF2B5EF4-FFF2-40B4-BE49-F238E27FC236}">
                <a16:creationId xmlns:a16="http://schemas.microsoft.com/office/drawing/2014/main" id="{175F8E58-87D4-4BDA-A111-9FF1AA336789}"/>
              </a:ext>
            </a:extLst>
          </p:cNvPr>
          <p:cNvSpPr txBox="1"/>
          <p:nvPr/>
        </p:nvSpPr>
        <p:spPr>
          <a:xfrm>
            <a:off x="694898" y="30861982"/>
            <a:ext cx="19283317" cy="1815882"/>
          </a:xfrm>
          <a:prstGeom prst="rect">
            <a:avLst/>
          </a:prstGeom>
          <a:solidFill>
            <a:schemeClr val="bg1"/>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The spaces in the ALFALFA data is caused by radio interference from the Arecibo airport. </a:t>
            </a:r>
            <a:r>
              <a:rPr lang="en-US" sz="2800" b="1" dirty="0">
                <a:latin typeface="Times New Roman" panose="02020603050405020304" pitchFamily="18" charset="0"/>
                <a:cs typeface="Times New Roman" panose="02020603050405020304" pitchFamily="18" charset="0"/>
              </a:rPr>
              <a:t>Figure 5 (Right): </a:t>
            </a:r>
            <a:r>
              <a:rPr lang="en-US" sz="2800" dirty="0">
                <a:latin typeface="Times New Roman" panose="02020603050405020304" pitchFamily="18" charset="0"/>
                <a:cs typeface="Times New Roman" panose="02020603050405020304" pitchFamily="18" charset="0"/>
              </a:rPr>
              <a:t> Declination strip 35 consists of detections with much lower values for velocity and flux than the data of the ALFALFA catalog. There are some instances in which the flux and or velocity of  a detection of the declination strip is much greater than the values of the other detections for the same strip. </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7277</TotalTime>
  <Words>824</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213</cp:revision>
  <dcterms:created xsi:type="dcterms:W3CDTF">2016-12-22T16:59:19Z</dcterms:created>
  <dcterms:modified xsi:type="dcterms:W3CDTF">2017-12-28T23:57:16Z</dcterms:modified>
</cp:coreProperties>
</file>